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3" r:id="rId3"/>
    <p:sldId id="269" r:id="rId4"/>
    <p:sldId id="271" r:id="rId5"/>
    <p:sldId id="270" r:id="rId6"/>
    <p:sldId id="272" r:id="rId7"/>
    <p:sldId id="274" r:id="rId8"/>
    <p:sldId id="275" r:id="rId9"/>
    <p:sldId id="276" r:id="rId10"/>
    <p:sldId id="257" r:id="rId11"/>
    <p:sldId id="259" r:id="rId12"/>
    <p:sldId id="260" r:id="rId13"/>
    <p:sldId id="262" r:id="rId14"/>
    <p:sldId id="263" r:id="rId15"/>
    <p:sldId id="264" r:id="rId16"/>
    <p:sldId id="261" r:id="rId17"/>
    <p:sldId id="265" r:id="rId18"/>
    <p:sldId id="266" r:id="rId19"/>
    <p:sldId id="267" r:id="rId20"/>
    <p:sldId id="277" r:id="rId21"/>
    <p:sldId id="268"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E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08" autoAdjust="0"/>
  </p:normalViewPr>
  <p:slideViewPr>
    <p:cSldViewPr snapToGrid="0" snapToObjects="1">
      <p:cViewPr varScale="1">
        <p:scale>
          <a:sx n="37" d="100"/>
          <a:sy n="37" d="100"/>
        </p:scale>
        <p:origin x="-72"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FA8C5-1B58-7849-8322-49CEBA9B16DE}" type="datetimeFigureOut">
              <a:rPr lang="en-US" smtClean="0"/>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0C9A3-77A1-0D4A-858F-264D7C553A67}" type="slidenum">
              <a:rPr lang="en-US" smtClean="0"/>
              <a:t>‹#›</a:t>
            </a:fld>
            <a:endParaRPr lang="en-US"/>
          </a:p>
        </p:txBody>
      </p:sp>
    </p:spTree>
    <p:extLst>
      <p:ext uri="{BB962C8B-B14F-4D97-AF65-F5344CB8AC3E}">
        <p14:creationId xmlns:p14="http://schemas.microsoft.com/office/powerpoint/2010/main" val="1724984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The Index of Multiple Deprivation 2010</a:t>
            </a:r>
          </a:p>
          <a:p>
            <a:pPr eaLnBrk="1" hangingPunct="1">
              <a:spcBef>
                <a:spcPct val="0"/>
              </a:spcBef>
            </a:pPr>
            <a:r>
              <a:rPr lang="en-GB">
                <a:latin typeface="Calibri" charset="0"/>
              </a:rPr>
              <a:t>A Liverpool analysis, </a:t>
            </a:r>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26B507F5-B9ED-F24D-A04D-DD4F5F4B60B2}" type="slidenum">
              <a:rPr lang="en-GB"/>
              <a:pPr eaLnBrk="1" hangingPunct="1"/>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253,000</a:t>
            </a:r>
            <a:r>
              <a:rPr lang="en-US" baseline="0" dirty="0" smtClean="0"/>
              <a:t> local government jobs went in the first half of 2012 and 154,000 central government jobs. A far higher and disproportionate loss of LA jobs which hit the three poorest regions hardest due to the lack of alternative employment.</a:t>
            </a:r>
            <a:endParaRPr lang="en-US" dirty="0"/>
          </a:p>
        </p:txBody>
      </p:sp>
      <p:sp>
        <p:nvSpPr>
          <p:cNvPr id="4" name="Slide Number Placeholder 3"/>
          <p:cNvSpPr>
            <a:spLocks noGrp="1"/>
          </p:cNvSpPr>
          <p:nvPr>
            <p:ph type="sldNum" sz="quarter" idx="10"/>
          </p:nvPr>
        </p:nvSpPr>
        <p:spPr/>
        <p:txBody>
          <a:bodyPr/>
          <a:lstStyle/>
          <a:p>
            <a:fld id="{4050C9A3-77A1-0D4A-858F-264D7C553A67}" type="slidenum">
              <a:rPr lang="en-US" smtClean="0"/>
              <a:t>13</a:t>
            </a:fld>
            <a:endParaRPr lang="en-US"/>
          </a:p>
        </p:txBody>
      </p:sp>
    </p:spTree>
    <p:extLst>
      <p:ext uri="{BB962C8B-B14F-4D97-AF65-F5344CB8AC3E}">
        <p14:creationId xmlns:p14="http://schemas.microsoft.com/office/powerpoint/2010/main" val="320205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Poverty, wealth and place in Britain, 1968 to 2005, </a:t>
            </a:r>
            <a:r>
              <a:rPr lang="en-US" sz="1200" kern="1200" dirty="0" smtClean="0">
                <a:solidFill>
                  <a:schemeClr val="tx1"/>
                </a:solidFill>
                <a:effectLst/>
                <a:latin typeface="+mn-lt"/>
                <a:ea typeface="+mn-ea"/>
                <a:cs typeface="+mn-cs"/>
              </a:rPr>
              <a:t>Daniel Dorling, Jan Rigby, Ben Wheeler, </a:t>
            </a:r>
            <a:r>
              <a:rPr lang="en-US" sz="1200" kern="1200" dirty="0" err="1" smtClean="0">
                <a:solidFill>
                  <a:schemeClr val="tx1"/>
                </a:solidFill>
                <a:effectLst/>
                <a:latin typeface="+mn-lt"/>
                <a:ea typeface="+mn-ea"/>
                <a:cs typeface="+mn-cs"/>
              </a:rPr>
              <a:t>Dimitris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Ballas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Bethan</a:t>
            </a:r>
            <a:r>
              <a:rPr lang="en-US" sz="1200" kern="1200" dirty="0" smtClean="0">
                <a:solidFill>
                  <a:schemeClr val="tx1"/>
                </a:solidFill>
                <a:effectLst/>
                <a:latin typeface="+mn-lt"/>
                <a:ea typeface="+mn-ea"/>
                <a:cs typeface="+mn-cs"/>
              </a:rPr>
              <a:t> Thomas, </a:t>
            </a:r>
            <a:r>
              <a:rPr lang="en-US" sz="1200" kern="1200" dirty="0" err="1" smtClean="0">
                <a:solidFill>
                  <a:schemeClr val="tx1"/>
                </a:solidFill>
                <a:effectLst/>
                <a:latin typeface="+mn-lt"/>
                <a:ea typeface="+mn-ea"/>
                <a:cs typeface="+mn-cs"/>
              </a:rPr>
              <a:t>Eldin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Fahmy</a:t>
            </a:r>
            <a:r>
              <a:rPr lang="en-US" sz="1200" kern="1200" dirty="0" smtClean="0">
                <a:solidFill>
                  <a:schemeClr val="tx1"/>
                </a:solidFill>
                <a:effectLst/>
                <a:latin typeface="+mn-lt"/>
                <a:ea typeface="+mn-ea"/>
                <a:cs typeface="+mn-cs"/>
              </a:rPr>
              <a:t>, David Gordon and Ruth Lupton, JRF, 2007.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50C9A3-77A1-0D4A-858F-264D7C553A67}" type="slidenum">
              <a:rPr lang="en-US" smtClean="0"/>
              <a:t>21</a:t>
            </a:fld>
            <a:endParaRPr lang="en-US"/>
          </a:p>
        </p:txBody>
      </p:sp>
    </p:spTree>
    <p:extLst>
      <p:ext uri="{BB962C8B-B14F-4D97-AF65-F5344CB8AC3E}">
        <p14:creationId xmlns:p14="http://schemas.microsoft.com/office/powerpoint/2010/main" val="116512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77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098" y="2410590"/>
            <a:ext cx="7472566" cy="1399155"/>
          </a:xfrm>
        </p:spPr>
        <p:txBody>
          <a:bodyPr>
            <a:noAutofit/>
          </a:bodyPr>
          <a:lstStyle/>
          <a:p>
            <a:r>
              <a:rPr lang="en-US" sz="3600" dirty="0" smtClean="0">
                <a:solidFill>
                  <a:srgbClr val="000090"/>
                </a:solidFill>
              </a:rPr>
              <a:t>Rebalancing for what? </a:t>
            </a:r>
            <a:br>
              <a:rPr lang="en-US" sz="3600" dirty="0" smtClean="0">
                <a:solidFill>
                  <a:srgbClr val="000090"/>
                </a:solidFill>
              </a:rPr>
            </a:br>
            <a:r>
              <a:rPr lang="en-US" sz="3600" dirty="0" smtClean="0">
                <a:solidFill>
                  <a:srgbClr val="000090"/>
                </a:solidFill>
              </a:rPr>
              <a:t>Rebalancing for whom?</a:t>
            </a:r>
            <a:br>
              <a:rPr lang="en-US" sz="3600" dirty="0" smtClean="0">
                <a:solidFill>
                  <a:srgbClr val="000090"/>
                </a:solidFill>
              </a:rPr>
            </a:br>
            <a:r>
              <a:rPr lang="en-US" sz="3600" dirty="0" smtClean="0">
                <a:solidFill>
                  <a:srgbClr val="000090"/>
                </a:solidFill>
              </a:rPr>
              <a:t>The uneven geographies of urban policy in post-crash Britain</a:t>
            </a:r>
            <a:endParaRPr lang="en-US" sz="3600" dirty="0">
              <a:solidFill>
                <a:srgbClr val="000090"/>
              </a:solidFill>
            </a:endParaRPr>
          </a:p>
        </p:txBody>
      </p:sp>
      <p:pic>
        <p:nvPicPr>
          <p:cNvPr id="4"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62825" y="0"/>
            <a:ext cx="1816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5" name="TextBox 4"/>
          <p:cNvSpPr txBox="1"/>
          <p:nvPr/>
        </p:nvSpPr>
        <p:spPr>
          <a:xfrm>
            <a:off x="1895200" y="4375252"/>
            <a:ext cx="3847629" cy="523220"/>
          </a:xfrm>
          <a:prstGeom prst="rect">
            <a:avLst/>
          </a:prstGeom>
          <a:noFill/>
        </p:spPr>
        <p:txBody>
          <a:bodyPr wrap="square" rtlCol="0">
            <a:spAutoFit/>
          </a:bodyPr>
          <a:lstStyle/>
          <a:p>
            <a:pPr algn="ctr"/>
            <a:r>
              <a:rPr lang="en-US" sz="2800" dirty="0" smtClean="0">
                <a:solidFill>
                  <a:srgbClr val="993E3C"/>
                </a:solidFill>
              </a:rPr>
              <a:t>Simon Parker</a:t>
            </a:r>
            <a:endParaRPr lang="en-US" sz="2800" dirty="0">
              <a:solidFill>
                <a:srgbClr val="993E3C"/>
              </a:solidFill>
            </a:endParaRPr>
          </a:p>
        </p:txBody>
      </p:sp>
      <p:pic>
        <p:nvPicPr>
          <p:cNvPr id="6" name="Picture 5"/>
          <p:cNvPicPr>
            <a:picLocks noChangeAspect="1"/>
          </p:cNvPicPr>
          <p:nvPr/>
        </p:nvPicPr>
        <p:blipFill>
          <a:blip r:embed="rId4"/>
          <a:stretch>
            <a:fillRect/>
          </a:stretch>
        </p:blipFill>
        <p:spPr>
          <a:xfrm>
            <a:off x="0" y="-1"/>
            <a:ext cx="9178924" cy="1591995"/>
          </a:xfrm>
          <a:prstGeom prst="rect">
            <a:avLst/>
          </a:prstGeom>
        </p:spPr>
      </p:pic>
      <p:pic>
        <p:nvPicPr>
          <p:cNvPr id="7" name="Picture 6"/>
          <p:cNvPicPr>
            <a:picLocks noChangeAspect="1"/>
          </p:cNvPicPr>
          <p:nvPr/>
        </p:nvPicPr>
        <p:blipFill>
          <a:blip r:embed="rId5"/>
          <a:stretch>
            <a:fillRect/>
          </a:stretch>
        </p:blipFill>
        <p:spPr>
          <a:xfrm>
            <a:off x="2364536" y="5241588"/>
            <a:ext cx="3036880" cy="1466591"/>
          </a:xfrm>
          <a:prstGeom prst="rect">
            <a:avLst/>
          </a:prstGeom>
        </p:spPr>
      </p:pic>
      <p:pic>
        <p:nvPicPr>
          <p:cNvPr id="9" name="Picture 8" descr="EPS PMS Large copy.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68901"/>
            <a:ext cx="1417902" cy="1172496"/>
          </a:xfrm>
          <a:prstGeom prst="rect">
            <a:avLst/>
          </a:prstGeom>
        </p:spPr>
      </p:pic>
    </p:spTree>
    <p:extLst>
      <p:ext uri="{BB962C8B-B14F-4D97-AF65-F5344CB8AC3E}">
        <p14:creationId xmlns:p14="http://schemas.microsoft.com/office/powerpoint/2010/main" val="265308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diabetes?</a:t>
            </a:r>
            <a:endParaRPr lang="en-US" dirty="0"/>
          </a:p>
        </p:txBody>
      </p:sp>
      <p:pic>
        <p:nvPicPr>
          <p:cNvPr id="4" name="Content Placeholder 3"/>
          <p:cNvPicPr>
            <a:picLocks noGrp="1" noChangeAspect="1"/>
          </p:cNvPicPr>
          <p:nvPr>
            <p:ph idx="1"/>
          </p:nvPr>
        </p:nvPicPr>
        <p:blipFill>
          <a:blip r:embed="rId2"/>
          <a:srcRect t="29365" b="29365"/>
          <a:stretch>
            <a:fillRect/>
          </a:stretch>
        </p:blipFill>
        <p:spPr/>
      </p:pic>
      <p:sp>
        <p:nvSpPr>
          <p:cNvPr id="5" name="TextBox 4"/>
          <p:cNvSpPr txBox="1"/>
          <p:nvPr/>
        </p:nvSpPr>
        <p:spPr>
          <a:xfrm>
            <a:off x="457200" y="1602561"/>
            <a:ext cx="3762963" cy="4647426"/>
          </a:xfrm>
          <a:prstGeom prst="rect">
            <a:avLst/>
          </a:prstGeom>
          <a:noFill/>
        </p:spPr>
        <p:txBody>
          <a:bodyPr wrap="square" rtlCol="0">
            <a:spAutoFit/>
          </a:bodyPr>
          <a:lstStyle/>
          <a:p>
            <a:r>
              <a:rPr lang="en-US" sz="2000" b="1" dirty="0">
                <a:solidFill>
                  <a:schemeClr val="bg1"/>
                </a:solidFill>
              </a:rPr>
              <a:t>“Urban diabetes is where the blood pumps around the heart but fails to reach all parts of the </a:t>
            </a:r>
            <a:r>
              <a:rPr lang="en-US" sz="2000" b="1" dirty="0" smtClean="0">
                <a:solidFill>
                  <a:schemeClr val="bg1"/>
                </a:solidFill>
              </a:rPr>
              <a:t>body. The </a:t>
            </a:r>
            <a:r>
              <a:rPr lang="en-US" sz="2000" b="1" dirty="0">
                <a:solidFill>
                  <a:schemeClr val="bg1"/>
                </a:solidFill>
              </a:rPr>
              <a:t>challenge we face is to ensure that the wealth that we do have is shared in such a way that it flows around the whole body to every extremity. If in social terms it fails to do so then we will be faced with the danger of parts of the body atrophying and </a:t>
            </a:r>
            <a:r>
              <a:rPr lang="en-US" sz="2000" b="1" dirty="0" smtClean="0">
                <a:solidFill>
                  <a:schemeClr val="bg1"/>
                </a:solidFill>
              </a:rPr>
              <a:t>dying”</a:t>
            </a:r>
          </a:p>
          <a:p>
            <a:endParaRPr lang="en-US" sz="2000" dirty="0" smtClean="0"/>
          </a:p>
          <a:p>
            <a:r>
              <a:rPr lang="en-US" dirty="0" smtClean="0"/>
              <a:t>- Right </a:t>
            </a:r>
            <a:r>
              <a:rPr lang="en-US" dirty="0" err="1" smtClean="0"/>
              <a:t>Revd</a:t>
            </a:r>
            <a:r>
              <a:rPr lang="en-US" dirty="0" smtClean="0"/>
              <a:t> James Jones, Bishop of Liverpool </a:t>
            </a:r>
            <a:endParaRPr lang="en-US" dirty="0"/>
          </a:p>
        </p:txBody>
      </p:sp>
    </p:spTree>
    <p:extLst>
      <p:ext uri="{BB962C8B-B14F-4D97-AF65-F5344CB8AC3E}">
        <p14:creationId xmlns:p14="http://schemas.microsoft.com/office/powerpoint/2010/main" val="166835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GB" dirty="0" smtClean="0">
                <a:latin typeface="Calibri" charset="0"/>
              </a:rPr>
              <a:t>Liverpool = top</a:t>
            </a:r>
            <a:r>
              <a:rPr lang="en-GB" dirty="0">
                <a:latin typeface="Calibri" charset="0"/>
              </a:rPr>
              <a:t>-ranked English city, </a:t>
            </a:r>
            <a:r>
              <a:rPr lang="en-GB" dirty="0" smtClean="0">
                <a:latin typeface="Calibri" charset="0"/>
              </a:rPr>
              <a:t>deprivation (2010)</a:t>
            </a:r>
            <a:endParaRPr lang="en-GB" dirty="0">
              <a:latin typeface="Calibri" charset="0"/>
            </a:endParaRPr>
          </a:p>
        </p:txBody>
      </p:sp>
      <p:sp>
        <p:nvSpPr>
          <p:cNvPr id="7171" name="Content Placeholder 2"/>
          <p:cNvSpPr>
            <a:spLocks noGrp="1"/>
          </p:cNvSpPr>
          <p:nvPr>
            <p:ph idx="1"/>
          </p:nvPr>
        </p:nvSpPr>
        <p:spPr/>
        <p:txBody>
          <a:bodyPr/>
          <a:lstStyle/>
          <a:p>
            <a:pPr eaLnBrk="1" hangingPunct="1"/>
            <a:endParaRPr lang="en-GB">
              <a:latin typeface="Calibri" charset="0"/>
            </a:endParaRPr>
          </a:p>
        </p:txBody>
      </p:sp>
      <p:pic>
        <p:nvPicPr>
          <p:cNvPr id="7172" name="Picture 2"/>
          <p:cNvPicPr>
            <a:picLocks noChangeAspect="1" noChangeArrowheads="1"/>
          </p:cNvPicPr>
          <p:nvPr/>
        </p:nvPicPr>
        <p:blipFill>
          <a:blip r:embed="rId3" cstate="print"/>
          <a:srcRect l="7175" t="14323" r="5563" b="3906"/>
          <a:stretch>
            <a:fillRect/>
          </a:stretch>
        </p:blipFill>
        <p:spPr bwMode="auto">
          <a:xfrm>
            <a:off x="34925" y="1484313"/>
            <a:ext cx="8929563" cy="4704807"/>
          </a:xfrm>
          <a:prstGeom prst="rect">
            <a:avLst/>
          </a:prstGeom>
          <a:ln>
            <a:noFill/>
          </a:ln>
          <a:effectLst>
            <a:softEdge rad="112500"/>
          </a:effectLst>
        </p:spPr>
      </p:pic>
    </p:spTree>
    <p:extLst>
      <p:ext uri="{BB962C8B-B14F-4D97-AF65-F5344CB8AC3E}">
        <p14:creationId xmlns:p14="http://schemas.microsoft.com/office/powerpoint/2010/main" val="3915742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GB" sz="4000">
                <a:latin typeface="Calibri" charset="0"/>
              </a:rPr>
              <a:t>Unemployment twice national average</a:t>
            </a:r>
          </a:p>
        </p:txBody>
      </p:sp>
      <p:pic>
        <p:nvPicPr>
          <p:cNvPr id="819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14597" t="18462" r="12531" b="17538"/>
          <a:stretch>
            <a:fillRect/>
          </a:stretch>
        </p:blipFill>
        <p:spPr bwMode="auto">
          <a:xfrm>
            <a:off x="179388" y="1817688"/>
            <a:ext cx="89503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2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898"/>
            <a:ext cx="8229600" cy="1143000"/>
          </a:xfrm>
        </p:spPr>
        <p:txBody>
          <a:bodyPr>
            <a:normAutofit fontScale="90000"/>
          </a:bodyPr>
          <a:lstStyle/>
          <a:p>
            <a:r>
              <a:rPr lang="en-US" dirty="0" smtClean="0"/>
              <a:t>Is the public sector bleeding to death?</a:t>
            </a:r>
            <a:endParaRPr lang="en-US" dirty="0"/>
          </a:p>
        </p:txBody>
      </p:sp>
      <p:pic>
        <p:nvPicPr>
          <p:cNvPr id="3" name="Picture 2" descr="pubemp99_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410" y="1608230"/>
            <a:ext cx="6601456" cy="3957226"/>
          </a:xfrm>
          <a:prstGeom prst="rect">
            <a:avLst/>
          </a:prstGeom>
        </p:spPr>
      </p:pic>
      <p:sp>
        <p:nvSpPr>
          <p:cNvPr id="4" name="TextBox 3"/>
          <p:cNvSpPr txBox="1"/>
          <p:nvPr/>
        </p:nvSpPr>
        <p:spPr>
          <a:xfrm>
            <a:off x="1144410" y="1238898"/>
            <a:ext cx="5356109" cy="369332"/>
          </a:xfrm>
          <a:prstGeom prst="rect">
            <a:avLst/>
          </a:prstGeom>
          <a:noFill/>
        </p:spPr>
        <p:txBody>
          <a:bodyPr wrap="square" rtlCol="0">
            <a:spAutoFit/>
          </a:bodyPr>
          <a:lstStyle/>
          <a:p>
            <a:r>
              <a:rPr lang="en-US" dirty="0" smtClean="0"/>
              <a:t>Public employment by sector (‘000s) 1999-2012</a:t>
            </a:r>
            <a:endParaRPr lang="en-US" dirty="0"/>
          </a:p>
        </p:txBody>
      </p:sp>
      <p:sp>
        <p:nvSpPr>
          <p:cNvPr id="5" name="TextBox 4"/>
          <p:cNvSpPr txBox="1"/>
          <p:nvPr/>
        </p:nvSpPr>
        <p:spPr>
          <a:xfrm>
            <a:off x="1144410" y="5842000"/>
            <a:ext cx="2703220" cy="369332"/>
          </a:xfrm>
          <a:prstGeom prst="rect">
            <a:avLst/>
          </a:prstGeom>
          <a:noFill/>
        </p:spPr>
        <p:txBody>
          <a:bodyPr wrap="square" rtlCol="0">
            <a:spAutoFit/>
          </a:bodyPr>
          <a:lstStyle/>
          <a:p>
            <a:r>
              <a:rPr lang="en-US" dirty="0" smtClean="0"/>
              <a:t>ONS 2012</a:t>
            </a:r>
            <a:endParaRPr lang="en-US" dirty="0"/>
          </a:p>
        </p:txBody>
      </p:sp>
    </p:spTree>
    <p:extLst>
      <p:ext uri="{BB962C8B-B14F-4D97-AF65-F5344CB8AC3E}">
        <p14:creationId xmlns:p14="http://schemas.microsoft.com/office/powerpoint/2010/main" val="354653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551" y="838248"/>
            <a:ext cx="6950486" cy="5956254"/>
          </a:xfrm>
          <a:prstGeom prst="rect">
            <a:avLst/>
          </a:prstGeom>
        </p:spPr>
      </p:pic>
      <p:sp>
        <p:nvSpPr>
          <p:cNvPr id="5" name="TextBox 4"/>
          <p:cNvSpPr txBox="1"/>
          <p:nvPr/>
        </p:nvSpPr>
        <p:spPr>
          <a:xfrm>
            <a:off x="462550" y="184046"/>
            <a:ext cx="8141943" cy="646331"/>
          </a:xfrm>
          <a:prstGeom prst="rect">
            <a:avLst/>
          </a:prstGeom>
          <a:noFill/>
        </p:spPr>
        <p:txBody>
          <a:bodyPr wrap="square" rtlCol="0">
            <a:spAutoFit/>
          </a:bodyPr>
          <a:lstStyle/>
          <a:p>
            <a:r>
              <a:rPr lang="en-US" dirty="0" smtClean="0"/>
              <a:t>Londoners per capita have 3x the GVA of those in the north-east…one fifth of total UK GVA</a:t>
            </a:r>
            <a:endParaRPr lang="en-US" dirty="0"/>
          </a:p>
        </p:txBody>
      </p:sp>
      <p:sp>
        <p:nvSpPr>
          <p:cNvPr id="6" name="TextBox 5"/>
          <p:cNvSpPr txBox="1"/>
          <p:nvPr/>
        </p:nvSpPr>
        <p:spPr>
          <a:xfrm>
            <a:off x="7735992" y="6342396"/>
            <a:ext cx="1408008" cy="369332"/>
          </a:xfrm>
          <a:prstGeom prst="rect">
            <a:avLst/>
          </a:prstGeom>
          <a:noFill/>
        </p:spPr>
        <p:txBody>
          <a:bodyPr wrap="square" rtlCol="0">
            <a:spAutoFit/>
          </a:bodyPr>
          <a:lstStyle/>
          <a:p>
            <a:r>
              <a:rPr lang="en-US" dirty="0" smtClean="0"/>
              <a:t>ONS,2012 </a:t>
            </a:r>
            <a:endParaRPr lang="en-US" dirty="0"/>
          </a:p>
        </p:txBody>
      </p:sp>
    </p:spTree>
    <p:extLst>
      <p:ext uri="{BB962C8B-B14F-4D97-AF65-F5344CB8AC3E}">
        <p14:creationId xmlns:p14="http://schemas.microsoft.com/office/powerpoint/2010/main" val="289839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7902142" cy="6782740"/>
          </a:xfrm>
          <a:prstGeom prst="rect">
            <a:avLst/>
          </a:prstGeom>
        </p:spPr>
      </p:pic>
      <p:pic>
        <p:nvPicPr>
          <p:cNvPr id="6" name="Picture 5" descr="north-south-divide.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55639" y="1160922"/>
            <a:ext cx="3788361" cy="5008341"/>
          </a:xfrm>
          <a:prstGeom prst="rect">
            <a:avLst/>
          </a:prstGeom>
        </p:spPr>
      </p:pic>
      <p:sp>
        <p:nvSpPr>
          <p:cNvPr id="7" name="TextBox 6"/>
          <p:cNvSpPr txBox="1"/>
          <p:nvPr/>
        </p:nvSpPr>
        <p:spPr>
          <a:xfrm>
            <a:off x="5794882" y="6413409"/>
            <a:ext cx="2107260" cy="369332"/>
          </a:xfrm>
          <a:prstGeom prst="rect">
            <a:avLst/>
          </a:prstGeom>
          <a:noFill/>
        </p:spPr>
        <p:txBody>
          <a:bodyPr wrap="square" rtlCol="0">
            <a:spAutoFit/>
          </a:bodyPr>
          <a:lstStyle/>
          <a:p>
            <a:r>
              <a:rPr lang="en-US" dirty="0" smtClean="0">
                <a:solidFill>
                  <a:schemeClr val="bg1"/>
                </a:solidFill>
              </a:rPr>
              <a:t>Source: D. Dorling</a:t>
            </a:r>
            <a:endParaRPr lang="en-US" dirty="0">
              <a:solidFill>
                <a:schemeClr val="bg1"/>
              </a:solidFill>
            </a:endParaRPr>
          </a:p>
        </p:txBody>
      </p:sp>
    </p:spTree>
    <p:extLst>
      <p:ext uri="{BB962C8B-B14F-4D97-AF65-F5344CB8AC3E}">
        <p14:creationId xmlns:p14="http://schemas.microsoft.com/office/powerpoint/2010/main" val="160514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81"/>
            <a:ext cx="8686800" cy="1143000"/>
          </a:xfrm>
        </p:spPr>
        <p:txBody>
          <a:bodyPr>
            <a:normAutofit fontScale="90000"/>
          </a:bodyPr>
          <a:lstStyle/>
          <a:p>
            <a:r>
              <a:rPr lang="en-US" dirty="0" smtClean="0"/>
              <a:t>Or a persistent story of managed decline?</a:t>
            </a:r>
            <a:endParaRPr lang="en-US" dirty="0"/>
          </a:p>
        </p:txBody>
      </p:sp>
      <p:pic>
        <p:nvPicPr>
          <p:cNvPr id="5" name="Picture 4"/>
          <p:cNvPicPr>
            <a:picLocks noChangeAspect="1"/>
          </p:cNvPicPr>
          <p:nvPr/>
        </p:nvPicPr>
        <p:blipFill>
          <a:blip r:embed="rId2"/>
          <a:stretch>
            <a:fillRect/>
          </a:stretch>
        </p:blipFill>
        <p:spPr>
          <a:xfrm>
            <a:off x="0" y="1289905"/>
            <a:ext cx="4920578" cy="2952347"/>
          </a:xfrm>
          <a:prstGeom prst="rect">
            <a:avLst/>
          </a:prstGeom>
          <a:effectLst>
            <a:softEdge rad="50800"/>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4041" t="10417" r="31918" b="32561"/>
          <a:stretch>
            <a:fillRect/>
          </a:stretch>
        </p:blipFill>
        <p:spPr bwMode="auto">
          <a:xfrm>
            <a:off x="3640588" y="1187581"/>
            <a:ext cx="5503412" cy="5568095"/>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26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picture of increasing wealth and regional inequality</a:t>
            </a:r>
            <a:endParaRPr lang="en-US" dirty="0"/>
          </a:p>
        </p:txBody>
      </p:sp>
      <p:sp>
        <p:nvSpPr>
          <p:cNvPr id="3" name="Content Placeholder 2"/>
          <p:cNvSpPr>
            <a:spLocks noGrp="1"/>
          </p:cNvSpPr>
          <p:nvPr>
            <p:ph idx="1"/>
          </p:nvPr>
        </p:nvSpPr>
        <p:spPr>
          <a:xfrm>
            <a:off x="457200" y="1600200"/>
            <a:ext cx="8229600" cy="4933420"/>
          </a:xfrm>
        </p:spPr>
        <p:txBody>
          <a:bodyPr>
            <a:normAutofit fontScale="70000" lnSpcReduction="20000"/>
          </a:bodyPr>
          <a:lstStyle/>
          <a:p>
            <a:r>
              <a:rPr lang="en-US" dirty="0"/>
              <a:t>The South East has biggest share of the wealthiest households </a:t>
            </a:r>
          </a:p>
          <a:p>
            <a:r>
              <a:rPr lang="en-US" dirty="0"/>
              <a:t>In 2008/10 the Wealth and Assets Survey (WAS) </a:t>
            </a:r>
            <a:r>
              <a:rPr lang="en-US" dirty="0" smtClean="0"/>
              <a:t> found combined </a:t>
            </a:r>
            <a:r>
              <a:rPr lang="en-US" dirty="0"/>
              <a:t>net wealth of all private households within Great </a:t>
            </a:r>
            <a:r>
              <a:rPr lang="en-US" dirty="0" smtClean="0"/>
              <a:t>Britain =£</a:t>
            </a:r>
            <a:r>
              <a:rPr lang="en-US" dirty="0"/>
              <a:t>10.3 trillion. </a:t>
            </a:r>
            <a:endParaRPr lang="en-US" dirty="0" smtClean="0"/>
          </a:p>
          <a:p>
            <a:r>
              <a:rPr lang="en-US" dirty="0" smtClean="0"/>
              <a:t>The </a:t>
            </a:r>
            <a:r>
              <a:rPr lang="en-US" dirty="0"/>
              <a:t>wealth held by the richest 10% of households combined was £4.5 trillion and represented a 43.8% share of aggregate total wealth. </a:t>
            </a:r>
          </a:p>
          <a:p>
            <a:r>
              <a:rPr lang="en-US" dirty="0"/>
              <a:t>In contrast, the combined wealth of the bottom half of households in the distribution was £1.0 trillion; a value which accounted for 9.9% of aggregate total wealth. </a:t>
            </a:r>
            <a:endParaRPr lang="en-US" dirty="0" smtClean="0"/>
          </a:p>
          <a:p>
            <a:r>
              <a:rPr lang="en-US" dirty="0" smtClean="0"/>
              <a:t>The </a:t>
            </a:r>
            <a:r>
              <a:rPr lang="en-US" dirty="0"/>
              <a:t>wealth held by the top 10% of households =</a:t>
            </a:r>
            <a:r>
              <a:rPr lang="en-US" dirty="0" smtClean="0"/>
              <a:t> </a:t>
            </a:r>
            <a:r>
              <a:rPr lang="en-US" dirty="0"/>
              <a:t>4 times greater than the wealth of the bottom half of all households combined and, over 850 times greater than that of the least wealthy 10% of households. </a:t>
            </a:r>
          </a:p>
          <a:p>
            <a:endParaRPr lang="en-US" dirty="0" smtClean="0"/>
          </a:p>
          <a:p>
            <a:r>
              <a:rPr lang="en-US" dirty="0" smtClean="0"/>
              <a:t>Source: ONS, Dec 2012.</a:t>
            </a:r>
            <a:endParaRPr lang="en-US" dirty="0"/>
          </a:p>
        </p:txBody>
      </p:sp>
    </p:spTree>
    <p:extLst>
      <p:ext uri="{BB962C8B-B14F-4D97-AF65-F5344CB8AC3E}">
        <p14:creationId xmlns:p14="http://schemas.microsoft.com/office/powerpoint/2010/main" val="400714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95"/>
            <a:ext cx="8229600" cy="1143000"/>
          </a:xfrm>
        </p:spPr>
        <p:txBody>
          <a:bodyPr/>
          <a:lstStyle/>
          <a:p>
            <a:r>
              <a:rPr lang="en-US" dirty="0"/>
              <a:t>The Components of Wealth</a:t>
            </a:r>
          </a:p>
        </p:txBody>
      </p:sp>
      <p:sp>
        <p:nvSpPr>
          <p:cNvPr id="3" name="Content Placeholder 2"/>
          <p:cNvSpPr>
            <a:spLocks noGrp="1"/>
          </p:cNvSpPr>
          <p:nvPr>
            <p:ph idx="1"/>
          </p:nvPr>
        </p:nvSpPr>
        <p:spPr>
          <a:xfrm>
            <a:off x="457200" y="1168690"/>
            <a:ext cx="8229600" cy="4957474"/>
          </a:xfrm>
        </p:spPr>
        <p:txBody>
          <a:bodyPr>
            <a:normAutofit fontScale="70000" lnSpcReduction="20000"/>
          </a:bodyPr>
          <a:lstStyle/>
          <a:p>
            <a:pPr marL="0" indent="0">
              <a:buNone/>
            </a:pPr>
            <a:endParaRPr lang="en-US" dirty="0"/>
          </a:p>
          <a:p>
            <a:r>
              <a:rPr lang="en-US" dirty="0" smtClean="0"/>
              <a:t>Private pensions account for over half of </a:t>
            </a:r>
            <a:r>
              <a:rPr lang="en-US" dirty="0"/>
              <a:t>the total wealth held by those households in the top </a:t>
            </a:r>
            <a:r>
              <a:rPr lang="en-US" dirty="0" err="1" smtClean="0"/>
              <a:t>decile</a:t>
            </a:r>
            <a:r>
              <a:rPr lang="en-US" dirty="0"/>
              <a:t> </a:t>
            </a:r>
            <a:r>
              <a:rPr lang="en-US" dirty="0" smtClean="0"/>
              <a:t>(</a:t>
            </a:r>
            <a:r>
              <a:rPr lang="en-US" dirty="0"/>
              <a:t>56.6%</a:t>
            </a:r>
            <a:r>
              <a:rPr lang="en-US" dirty="0" smtClean="0"/>
              <a:t>). </a:t>
            </a:r>
            <a:r>
              <a:rPr lang="en-US" dirty="0"/>
              <a:t>T</a:t>
            </a:r>
            <a:r>
              <a:rPr lang="en-US" dirty="0" smtClean="0"/>
              <a:t>he </a:t>
            </a:r>
            <a:r>
              <a:rPr lang="en-US" dirty="0"/>
              <a:t>median value of private pension wealth for these households was £742,000. </a:t>
            </a:r>
          </a:p>
          <a:p>
            <a:r>
              <a:rPr lang="en-US" dirty="0"/>
              <a:t>Private pension wealth contributed only 30.4% to the wealth held by the least wealthy half of households. </a:t>
            </a:r>
            <a:endParaRPr lang="en-US" dirty="0" smtClean="0"/>
          </a:p>
          <a:p>
            <a:r>
              <a:rPr lang="en-US" dirty="0" smtClean="0"/>
              <a:t>More </a:t>
            </a:r>
            <a:r>
              <a:rPr lang="en-US" dirty="0"/>
              <a:t>than two out of five households (43.3%) in the least wealthy half of the distribution </a:t>
            </a:r>
            <a:r>
              <a:rPr lang="en-US" dirty="0" smtClean="0"/>
              <a:t>had </a:t>
            </a:r>
            <a:r>
              <a:rPr lang="en-US" dirty="0"/>
              <a:t>no private pension wealth at all and the median value of private pension wealth held by this group was £4,000. </a:t>
            </a:r>
          </a:p>
          <a:p>
            <a:r>
              <a:rPr lang="en-US" dirty="0"/>
              <a:t>The contribution of property wealth (net) to the combined total wealth of the top 10% of households was 25.9% with a median value of £340,000. Property wealth made the largest contribution to total wealth for the least wealthy half of households (36.6%) even though only 41.4% of households in this group had any value of property wealth. </a:t>
            </a:r>
          </a:p>
          <a:p>
            <a:endParaRPr lang="en-US" dirty="0"/>
          </a:p>
        </p:txBody>
      </p:sp>
    </p:spTree>
    <p:extLst>
      <p:ext uri="{BB962C8B-B14F-4D97-AF65-F5344CB8AC3E}">
        <p14:creationId xmlns:p14="http://schemas.microsoft.com/office/powerpoint/2010/main" val="3739701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1613"/>
            <a:ext cx="9144000" cy="6366387"/>
          </a:xfrm>
          <a:prstGeom prst="rect">
            <a:avLst/>
          </a:prstGeom>
        </p:spPr>
      </p:pic>
      <p:sp>
        <p:nvSpPr>
          <p:cNvPr id="5" name="Rectangle 4"/>
          <p:cNvSpPr/>
          <p:nvPr/>
        </p:nvSpPr>
        <p:spPr>
          <a:xfrm>
            <a:off x="0" y="32926"/>
            <a:ext cx="9144000" cy="666849"/>
          </a:xfrm>
          <a:prstGeom prst="rect">
            <a:avLst/>
          </a:prstGeom>
        </p:spPr>
        <p:txBody>
          <a:bodyPr wrap="square">
            <a:spAutoFit/>
          </a:bodyPr>
          <a:lstStyle/>
          <a:p>
            <a:r>
              <a:rPr lang="en-US" sz="2800" baseline="30000" dirty="0"/>
              <a:t>Percentage of Households with Total Wealth Greater than £967,000 by Region, Great Britain, 2008/10</a:t>
            </a:r>
            <a:endParaRPr lang="en-US" sz="2800" dirty="0"/>
          </a:p>
        </p:txBody>
      </p:sp>
    </p:spTree>
    <p:extLst>
      <p:ext uri="{BB962C8B-B14F-4D97-AF65-F5344CB8AC3E}">
        <p14:creationId xmlns:p14="http://schemas.microsoft.com/office/powerpoint/2010/main" val="123057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Rebalancing: the Coalition view</a:t>
            </a:r>
          </a:p>
        </p:txBody>
      </p:sp>
      <p:sp>
        <p:nvSpPr>
          <p:cNvPr id="3" name="Content Placeholder 2"/>
          <p:cNvSpPr>
            <a:spLocks noGrp="1"/>
          </p:cNvSpPr>
          <p:nvPr>
            <p:ph idx="1"/>
          </p:nvPr>
        </p:nvSpPr>
        <p:spPr/>
        <p:txBody>
          <a:bodyPr/>
          <a:lstStyle/>
          <a:p>
            <a:pPr marL="0" indent="0">
              <a:buNone/>
            </a:pPr>
            <a:r>
              <a:rPr lang="en-US" i="1" dirty="0"/>
              <a:t>We both want to build a new economy from the rubble of the old. We will support sustainable growth and enterprise, balanced across all regions and all industries. </a:t>
            </a:r>
            <a:endParaRPr lang="en-US" dirty="0"/>
          </a:p>
          <a:p>
            <a:pPr marL="0" indent="0">
              <a:buNone/>
            </a:pPr>
            <a:r>
              <a:rPr lang="en-US" dirty="0"/>
              <a:t>David Cameron and Nick Clegg, in the Coalition agreement, May 2010 </a:t>
            </a:r>
          </a:p>
          <a:p>
            <a:pPr marL="0" indent="0">
              <a:buNone/>
            </a:pPr>
            <a:endParaRPr lang="en-US" dirty="0"/>
          </a:p>
        </p:txBody>
      </p:sp>
    </p:spTree>
    <p:extLst>
      <p:ext uri="{BB962C8B-B14F-4D97-AF65-F5344CB8AC3E}">
        <p14:creationId xmlns:p14="http://schemas.microsoft.com/office/powerpoint/2010/main" val="3934489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45"/>
            <a:ext cx="8229600" cy="1143000"/>
          </a:xfrm>
        </p:spPr>
        <p:txBody>
          <a:bodyPr/>
          <a:lstStyle/>
          <a:p>
            <a:r>
              <a:rPr lang="en-US" dirty="0" smtClean="0"/>
              <a:t>Breadline Britain</a:t>
            </a:r>
            <a:endParaRPr lang="en-US" dirty="0"/>
          </a:p>
        </p:txBody>
      </p:sp>
      <p:sp>
        <p:nvSpPr>
          <p:cNvPr id="3" name="Content Placeholder 2"/>
          <p:cNvSpPr>
            <a:spLocks noGrp="1"/>
          </p:cNvSpPr>
          <p:nvPr>
            <p:ph idx="1"/>
          </p:nvPr>
        </p:nvSpPr>
        <p:spPr>
          <a:xfrm>
            <a:off x="457200" y="1082793"/>
            <a:ext cx="8229600" cy="4525963"/>
          </a:xfrm>
        </p:spPr>
        <p:txBody>
          <a:bodyPr>
            <a:normAutofit fontScale="92500" lnSpcReduction="20000"/>
          </a:bodyPr>
          <a:lstStyle/>
          <a:p>
            <a:r>
              <a:rPr lang="en-US" dirty="0"/>
              <a:t>14.0 million </a:t>
            </a:r>
            <a:r>
              <a:rPr lang="en-US" dirty="0" smtClean="0"/>
              <a:t>people  (22.7%) UK </a:t>
            </a:r>
            <a:r>
              <a:rPr lang="en-US" dirty="0"/>
              <a:t>population </a:t>
            </a:r>
            <a:r>
              <a:rPr lang="en-US" dirty="0" smtClean="0"/>
              <a:t>at </a:t>
            </a:r>
            <a:r>
              <a:rPr lang="en-US" dirty="0"/>
              <a:t>risk of poverty or social </a:t>
            </a:r>
            <a:r>
              <a:rPr lang="en-US" dirty="0" smtClean="0"/>
              <a:t>exclusion (EU </a:t>
            </a:r>
            <a:r>
              <a:rPr lang="en-US" dirty="0"/>
              <a:t>average of 24.1</a:t>
            </a:r>
            <a:r>
              <a:rPr lang="en-US" dirty="0" smtClean="0"/>
              <a:t>%) in 2011.</a:t>
            </a:r>
            <a:endParaRPr lang="en-US" dirty="0"/>
          </a:p>
          <a:p>
            <a:r>
              <a:rPr lang="en-US" dirty="0"/>
              <a:t>16.2% of </a:t>
            </a:r>
            <a:r>
              <a:rPr lang="en-US" dirty="0" smtClean="0"/>
              <a:t>UK </a:t>
            </a:r>
            <a:r>
              <a:rPr lang="en-US" dirty="0"/>
              <a:t>were at risk of poverty in 2011, down from 18.7% in </a:t>
            </a:r>
            <a:r>
              <a:rPr lang="en-US" dirty="0" smtClean="0"/>
              <a:t>2008</a:t>
            </a:r>
            <a:r>
              <a:rPr lang="en-US" dirty="0"/>
              <a:t> </a:t>
            </a:r>
            <a:r>
              <a:rPr lang="en-US" dirty="0" smtClean="0"/>
              <a:t>(mostly due to falls in </a:t>
            </a:r>
            <a:r>
              <a:rPr lang="en-US" dirty="0"/>
              <a:t>median </a:t>
            </a:r>
            <a:r>
              <a:rPr lang="en-US" dirty="0" smtClean="0"/>
              <a:t>income </a:t>
            </a:r>
            <a:r>
              <a:rPr lang="en-US" dirty="0"/>
              <a:t>leading to a reduction in the poverty </a:t>
            </a:r>
            <a:r>
              <a:rPr lang="en-US" dirty="0" smtClean="0"/>
              <a:t>threshold).</a:t>
            </a:r>
          </a:p>
          <a:p>
            <a:r>
              <a:rPr lang="en-US" dirty="0"/>
              <a:t>5.1% of people in the UK </a:t>
            </a:r>
            <a:r>
              <a:rPr lang="en-US" dirty="0" smtClean="0"/>
              <a:t>experiencing </a:t>
            </a:r>
            <a:r>
              <a:rPr lang="en-US" dirty="0"/>
              <a:t>severe material deprivation, (</a:t>
            </a:r>
            <a:r>
              <a:rPr lang="en-US" dirty="0" smtClean="0"/>
              <a:t>EU </a:t>
            </a:r>
            <a:r>
              <a:rPr lang="en-US" dirty="0"/>
              <a:t>average of 8.8</a:t>
            </a:r>
            <a:r>
              <a:rPr lang="en-US" dirty="0" smtClean="0"/>
              <a:t>%) in 2011. Broadly </a:t>
            </a:r>
            <a:r>
              <a:rPr lang="en-US" dirty="0"/>
              <a:t>unchanged since 2005 when comparable figures were first produced.</a:t>
            </a:r>
          </a:p>
          <a:p>
            <a:endParaRPr lang="en-US" dirty="0"/>
          </a:p>
        </p:txBody>
      </p:sp>
    </p:spTree>
    <p:extLst>
      <p:ext uri="{BB962C8B-B14F-4D97-AF65-F5344CB8AC3E}">
        <p14:creationId xmlns:p14="http://schemas.microsoft.com/office/powerpoint/2010/main" val="360050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12475" y="0"/>
            <a:ext cx="2631526" cy="2031325"/>
          </a:xfrm>
          <a:prstGeom prst="rect">
            <a:avLst/>
          </a:prstGeom>
          <a:noFill/>
        </p:spPr>
        <p:txBody>
          <a:bodyPr wrap="square" rtlCol="0">
            <a:spAutoFit/>
          </a:bodyPr>
          <a:lstStyle/>
          <a:p>
            <a:r>
              <a:rPr lang="en-US" dirty="0" smtClean="0"/>
              <a:t>“…there </a:t>
            </a:r>
            <a:r>
              <a:rPr lang="en-US" dirty="0"/>
              <a:t>are now areas in some of our cities where over half of all households are breadline </a:t>
            </a:r>
            <a:r>
              <a:rPr lang="en-US" dirty="0" smtClean="0"/>
              <a:t>poor”</a:t>
            </a:r>
          </a:p>
          <a:p>
            <a:endParaRPr lang="en-US" dirty="0" smtClean="0"/>
          </a:p>
          <a:p>
            <a:r>
              <a:rPr lang="en-US" dirty="0" smtClean="0"/>
              <a:t>- Dorling, Rigby et al 2007 </a:t>
            </a:r>
            <a:endParaRPr lang="en-US" dirty="0"/>
          </a:p>
          <a:p>
            <a:endParaRPr lang="en-US" dirty="0"/>
          </a:p>
        </p:txBody>
      </p:sp>
      <p:pic>
        <p:nvPicPr>
          <p:cNvPr id="6" name="Picture 5"/>
          <p:cNvPicPr>
            <a:picLocks noChangeAspect="1"/>
          </p:cNvPicPr>
          <p:nvPr/>
        </p:nvPicPr>
        <p:blipFill>
          <a:blip r:embed="rId3"/>
          <a:stretch>
            <a:fillRect/>
          </a:stretch>
        </p:blipFill>
        <p:spPr>
          <a:xfrm rot="5400000">
            <a:off x="148733" y="629044"/>
            <a:ext cx="6080223" cy="6377688"/>
          </a:xfrm>
          <a:prstGeom prst="rect">
            <a:avLst/>
          </a:prstGeom>
        </p:spPr>
      </p:pic>
      <p:pic>
        <p:nvPicPr>
          <p:cNvPr id="7" name="Picture 6"/>
          <p:cNvPicPr>
            <a:picLocks noChangeAspect="1"/>
          </p:cNvPicPr>
          <p:nvPr/>
        </p:nvPicPr>
        <p:blipFill>
          <a:blip r:embed="rId4"/>
          <a:stretch>
            <a:fillRect/>
          </a:stretch>
        </p:blipFill>
        <p:spPr>
          <a:xfrm rot="5400000">
            <a:off x="6156976" y="2746473"/>
            <a:ext cx="3431719" cy="2164147"/>
          </a:xfrm>
          <a:prstGeom prst="rect">
            <a:avLst/>
          </a:prstGeom>
        </p:spPr>
      </p:pic>
      <p:sp>
        <p:nvSpPr>
          <p:cNvPr id="8" name="TextBox 7"/>
          <p:cNvSpPr txBox="1"/>
          <p:nvPr/>
        </p:nvSpPr>
        <p:spPr>
          <a:xfrm>
            <a:off x="-1" y="0"/>
            <a:ext cx="5901463" cy="461665"/>
          </a:xfrm>
          <a:prstGeom prst="rect">
            <a:avLst/>
          </a:prstGeom>
          <a:noFill/>
        </p:spPr>
        <p:txBody>
          <a:bodyPr wrap="square" rtlCol="0">
            <a:spAutoFit/>
          </a:bodyPr>
          <a:lstStyle/>
          <a:p>
            <a:r>
              <a:rPr lang="en-US" sz="2400" dirty="0" smtClean="0"/>
              <a:t>Non-metro towns less prone to acute poverty</a:t>
            </a:r>
            <a:endParaRPr lang="en-US" sz="2400" dirty="0"/>
          </a:p>
        </p:txBody>
      </p:sp>
    </p:spTree>
    <p:extLst>
      <p:ext uri="{BB962C8B-B14F-4D97-AF65-F5344CB8AC3E}">
        <p14:creationId xmlns:p14="http://schemas.microsoft.com/office/powerpoint/2010/main" val="2886834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423333"/>
            <a:ext cx="8417586" cy="5241807"/>
          </a:xfrm>
          <a:prstGeom prst="rect">
            <a:avLst/>
          </a:prstGeom>
        </p:spPr>
      </p:pic>
      <p:sp>
        <p:nvSpPr>
          <p:cNvPr id="7" name="TextBox 6"/>
          <p:cNvSpPr txBox="1"/>
          <p:nvPr/>
        </p:nvSpPr>
        <p:spPr>
          <a:xfrm>
            <a:off x="457200" y="6208889"/>
            <a:ext cx="1452504" cy="369332"/>
          </a:xfrm>
          <a:prstGeom prst="rect">
            <a:avLst/>
          </a:prstGeom>
          <a:noFill/>
        </p:spPr>
        <p:txBody>
          <a:bodyPr wrap="square" rtlCol="0">
            <a:spAutoFit/>
          </a:bodyPr>
          <a:lstStyle/>
          <a:p>
            <a:r>
              <a:rPr lang="en-US" dirty="0" err="1" smtClean="0"/>
              <a:t>Source:DWP</a:t>
            </a:r>
            <a:endParaRPr lang="en-US" dirty="0"/>
          </a:p>
        </p:txBody>
      </p:sp>
    </p:spTree>
    <p:extLst>
      <p:ext uri="{BB962C8B-B14F-4D97-AF65-F5344CB8AC3E}">
        <p14:creationId xmlns:p14="http://schemas.microsoft.com/office/powerpoint/2010/main" val="2824610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Goldilocks Syndrome</a:t>
            </a:r>
            <a:endParaRPr lang="en-US" dirty="0"/>
          </a:p>
        </p:txBody>
      </p:sp>
      <p:pic>
        <p:nvPicPr>
          <p:cNvPr id="6" name="Content Placeholder 5"/>
          <p:cNvPicPr>
            <a:picLocks noGrp="1" noChangeAspect="1"/>
          </p:cNvPicPr>
          <p:nvPr>
            <p:ph idx="1"/>
          </p:nvPr>
        </p:nvPicPr>
        <p:blipFill>
          <a:blip r:embed="rId2"/>
          <a:srcRect t="13322" b="13322"/>
          <a:stretch>
            <a:fillRect/>
          </a:stretch>
        </p:blipFill>
        <p:spPr>
          <a:xfrm>
            <a:off x="4612501" y="1417638"/>
            <a:ext cx="3791481" cy="4913415"/>
          </a:xfrm>
        </p:spPr>
      </p:pic>
      <p:sp>
        <p:nvSpPr>
          <p:cNvPr id="7" name="TextBox 6"/>
          <p:cNvSpPr txBox="1"/>
          <p:nvPr/>
        </p:nvSpPr>
        <p:spPr>
          <a:xfrm>
            <a:off x="803047" y="1417638"/>
            <a:ext cx="1736823" cy="1754327"/>
          </a:xfrm>
          <a:prstGeom prst="rect">
            <a:avLst/>
          </a:prstGeom>
          <a:noFill/>
        </p:spPr>
        <p:txBody>
          <a:bodyPr wrap="square" rtlCol="0">
            <a:spAutoFit/>
          </a:bodyPr>
          <a:lstStyle/>
          <a:p>
            <a:r>
              <a:rPr lang="en-US" dirty="0" smtClean="0"/>
              <a:t>York only city outside the south to have least lowest skilled work force</a:t>
            </a:r>
            <a:endParaRPr lang="en-US" dirty="0"/>
          </a:p>
        </p:txBody>
      </p:sp>
      <p:sp>
        <p:nvSpPr>
          <p:cNvPr id="8" name="TextBox 7"/>
          <p:cNvSpPr txBox="1"/>
          <p:nvPr/>
        </p:nvSpPr>
        <p:spPr>
          <a:xfrm>
            <a:off x="887087" y="4482505"/>
            <a:ext cx="1531392" cy="1477328"/>
          </a:xfrm>
          <a:prstGeom prst="rect">
            <a:avLst/>
          </a:prstGeom>
          <a:noFill/>
        </p:spPr>
        <p:txBody>
          <a:bodyPr wrap="square" rtlCol="0">
            <a:spAutoFit/>
          </a:bodyPr>
          <a:lstStyle/>
          <a:p>
            <a:r>
              <a:rPr lang="en-US" dirty="0" smtClean="0"/>
              <a:t>Cities with lowest skills are bigger, northern and diverse…</a:t>
            </a:r>
            <a:endParaRPr lang="en-US" dirty="0"/>
          </a:p>
        </p:txBody>
      </p:sp>
    </p:spTree>
    <p:extLst>
      <p:ext uri="{BB962C8B-B14F-4D97-AF65-F5344CB8AC3E}">
        <p14:creationId xmlns:p14="http://schemas.microsoft.com/office/powerpoint/2010/main" val="381940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yorkineq.tiff"/>
          <p:cNvPicPr>
            <a:picLocks noGrp="1" noChangeAspect="1"/>
          </p:cNvPicPr>
          <p:nvPr>
            <p:ph idx="1"/>
          </p:nvPr>
        </p:nvPicPr>
        <p:blipFill>
          <a:blip r:embed="rId2">
            <a:extLst>
              <a:ext uri="{28A0092B-C50C-407E-A947-70E740481C1C}">
                <a14:useLocalDpi xmlns:a14="http://schemas.microsoft.com/office/drawing/2010/main" val="0"/>
              </a:ext>
            </a:extLst>
          </a:blip>
          <a:srcRect t="17992" b="17992"/>
          <a:stretch>
            <a:fillRect/>
          </a:stretch>
        </p:blipFill>
        <p:spPr>
          <a:xfrm>
            <a:off x="457200" y="1466154"/>
            <a:ext cx="8229600" cy="4660010"/>
          </a:xfrm>
        </p:spPr>
      </p:pic>
      <p:sp>
        <p:nvSpPr>
          <p:cNvPr id="9" name="TextBox 8"/>
          <p:cNvSpPr txBox="1"/>
          <p:nvPr/>
        </p:nvSpPr>
        <p:spPr>
          <a:xfrm>
            <a:off x="560266" y="457589"/>
            <a:ext cx="3053447" cy="646331"/>
          </a:xfrm>
          <a:prstGeom prst="rect">
            <a:avLst/>
          </a:prstGeom>
          <a:noFill/>
        </p:spPr>
        <p:txBody>
          <a:bodyPr wrap="square" rtlCol="0">
            <a:spAutoFit/>
          </a:bodyPr>
          <a:lstStyle/>
          <a:p>
            <a:r>
              <a:rPr lang="en-US" dirty="0" smtClean="0"/>
              <a:t>Cities with lowest and highest levels of inequality…</a:t>
            </a:r>
            <a:endParaRPr lang="en-US" dirty="0"/>
          </a:p>
        </p:txBody>
      </p:sp>
    </p:spTree>
    <p:extLst>
      <p:ext uri="{BB962C8B-B14F-4D97-AF65-F5344CB8AC3E}">
        <p14:creationId xmlns:p14="http://schemas.microsoft.com/office/powerpoint/2010/main" val="754283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64" y="993195"/>
            <a:ext cx="8229600" cy="4525963"/>
          </a:xfrm>
        </p:spPr>
        <p:txBody>
          <a:bodyPr>
            <a:normAutofit fontScale="77500" lnSpcReduction="20000"/>
          </a:bodyPr>
          <a:lstStyle/>
          <a:p>
            <a:r>
              <a:rPr lang="en-US" dirty="0" smtClean="0"/>
              <a:t>“Smaller </a:t>
            </a:r>
            <a:r>
              <a:rPr lang="en-US" dirty="0"/>
              <a:t>cities feature significantly in both the</a:t>
            </a:r>
            <a:br>
              <a:rPr lang="en-US" dirty="0"/>
            </a:br>
            <a:r>
              <a:rPr lang="en-US" dirty="0"/>
              <a:t>top 10 and the bottom 10 lists. Seven of the</a:t>
            </a:r>
            <a:br>
              <a:rPr lang="en-US" dirty="0"/>
            </a:br>
            <a:r>
              <a:rPr lang="en-US" dirty="0"/>
              <a:t>top 10 cities with the highest ratios of private</a:t>
            </a:r>
            <a:br>
              <a:rPr lang="en-US" dirty="0"/>
            </a:br>
            <a:r>
              <a:rPr lang="en-US" dirty="0"/>
              <a:t>to public sector employment are small. And five of the smallest cities (Gloucester, </a:t>
            </a:r>
            <a:r>
              <a:rPr lang="en-US" dirty="0" err="1"/>
              <a:t>Worthing</a:t>
            </a:r>
            <a:r>
              <a:rPr lang="en-US" dirty="0"/>
              <a:t>, Hastings, Cambridge and Dundee) are also amongst the cities with the greatest dependence on the </a:t>
            </a:r>
            <a:r>
              <a:rPr lang="en-US" dirty="0" smtClean="0"/>
              <a:t>public sector”. </a:t>
            </a:r>
            <a:endParaRPr lang="en-US" dirty="0"/>
          </a:p>
          <a:p>
            <a:r>
              <a:rPr lang="en-US" dirty="0"/>
              <a:t>Leeds </a:t>
            </a:r>
            <a:r>
              <a:rPr lang="en-US" dirty="0" smtClean="0"/>
              <a:t>= only </a:t>
            </a:r>
            <a:r>
              <a:rPr lang="en-US" dirty="0"/>
              <a:t>major city to appear in the</a:t>
            </a:r>
            <a:br>
              <a:rPr lang="en-US" dirty="0"/>
            </a:br>
            <a:r>
              <a:rPr lang="en-US" dirty="0"/>
              <a:t>top 10, with three jobs in the private sector to every job in the public sector. </a:t>
            </a:r>
            <a:endParaRPr lang="en-US" dirty="0" smtClean="0"/>
          </a:p>
          <a:p>
            <a:r>
              <a:rPr lang="en-US" dirty="0" smtClean="0"/>
              <a:t>Liverpool</a:t>
            </a:r>
            <a:r>
              <a:rPr lang="en-US" dirty="0"/>
              <a:t> </a:t>
            </a:r>
            <a:r>
              <a:rPr lang="en-US" dirty="0" smtClean="0"/>
              <a:t>= </a:t>
            </a:r>
            <a:r>
              <a:rPr lang="en-US" dirty="0"/>
              <a:t>the only major city in the bottom 10, </a:t>
            </a:r>
            <a:r>
              <a:rPr lang="en-US" dirty="0" smtClean="0"/>
              <a:t>with only </a:t>
            </a:r>
            <a:r>
              <a:rPr lang="en-US" dirty="0"/>
              <a:t>1.9 private sector jobs to every job in the public sector. </a:t>
            </a:r>
            <a:endParaRPr lang="en-US" dirty="0" smtClean="0"/>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5808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4836"/>
            <a:ext cx="8229600" cy="5341725"/>
          </a:xfrm>
        </p:spPr>
        <p:txBody>
          <a:bodyPr/>
          <a:lstStyle/>
          <a:p>
            <a:r>
              <a:rPr lang="en-US" dirty="0" smtClean="0"/>
              <a:t>Smaller cities appear to be more resilient than larger cities</a:t>
            </a:r>
          </a:p>
          <a:p>
            <a:r>
              <a:rPr lang="en-US" dirty="0" smtClean="0"/>
              <a:t>Larger northern cities are the least resilient but some in the north are doing OK</a:t>
            </a:r>
          </a:p>
          <a:p>
            <a:r>
              <a:rPr lang="en-US" dirty="0" smtClean="0"/>
              <a:t>The north/south divide needs qualifying in the light of significant variations to the resilience trend, especially among smaller cities.</a:t>
            </a:r>
            <a:endParaRPr lang="en-US" dirty="0"/>
          </a:p>
        </p:txBody>
      </p:sp>
      <p:sp>
        <p:nvSpPr>
          <p:cNvPr id="4" name="Title 1"/>
          <p:cNvSpPr>
            <a:spLocks noGrp="1"/>
          </p:cNvSpPr>
          <p:nvPr>
            <p:ph type="title"/>
          </p:nvPr>
        </p:nvSpPr>
        <p:spPr>
          <a:xfrm>
            <a:off x="457200" y="31836"/>
            <a:ext cx="8229600" cy="1143000"/>
          </a:xfrm>
        </p:spPr>
        <p:txBody>
          <a:bodyPr/>
          <a:lstStyle/>
          <a:p>
            <a:r>
              <a:rPr lang="en-US" dirty="0" smtClean="0"/>
              <a:t>Conclusion</a:t>
            </a:r>
            <a:endParaRPr lang="en-US" dirty="0"/>
          </a:p>
        </p:txBody>
      </p:sp>
    </p:spTree>
    <p:extLst>
      <p:ext uri="{BB962C8B-B14F-4D97-AF65-F5344CB8AC3E}">
        <p14:creationId xmlns:p14="http://schemas.microsoft.com/office/powerpoint/2010/main" val="324322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1"/>
            <a:ext cx="8229600" cy="920696"/>
          </a:xfrm>
        </p:spPr>
        <p:txBody>
          <a:bodyPr/>
          <a:lstStyle/>
          <a:p>
            <a:r>
              <a:rPr lang="en-US" dirty="0" smtClean="0"/>
              <a:t>Rebalancing: the Coalition view</a:t>
            </a:r>
            <a:endParaRPr lang="en-US" dirty="0"/>
          </a:p>
        </p:txBody>
      </p:sp>
      <p:sp>
        <p:nvSpPr>
          <p:cNvPr id="3" name="Content Placeholder 2"/>
          <p:cNvSpPr>
            <a:spLocks noGrp="1"/>
          </p:cNvSpPr>
          <p:nvPr>
            <p:ph idx="1"/>
          </p:nvPr>
        </p:nvSpPr>
        <p:spPr>
          <a:xfrm>
            <a:off x="457200" y="1092611"/>
            <a:ext cx="8229600" cy="5509745"/>
          </a:xfrm>
        </p:spPr>
        <p:txBody>
          <a:bodyPr>
            <a:normAutofit fontScale="92500" lnSpcReduction="20000"/>
          </a:bodyPr>
          <a:lstStyle/>
          <a:p>
            <a:pPr marL="0" indent="0">
              <a:buNone/>
            </a:pPr>
            <a:r>
              <a:rPr lang="en-US" dirty="0" smtClean="0"/>
              <a:t>“What </a:t>
            </a:r>
            <a:r>
              <a:rPr lang="en-US" dirty="0"/>
              <a:t>we need to do in this country is a massive rebalancing of our economy. We have been too reliant on government spending, on housing and finance... We have got to be more reliant on manufacturing and </a:t>
            </a:r>
            <a:r>
              <a:rPr lang="en-US" dirty="0" smtClean="0"/>
              <a:t>investment…Local </a:t>
            </a:r>
            <a:r>
              <a:rPr lang="en-US" dirty="0"/>
              <a:t>Enterprise Partnerships would play an </a:t>
            </a:r>
            <a:r>
              <a:rPr lang="en-US" dirty="0" smtClean="0"/>
              <a:t>absolutely </a:t>
            </a:r>
            <a:r>
              <a:rPr lang="en-US" dirty="0"/>
              <a:t>key role in bringing that </a:t>
            </a:r>
            <a:r>
              <a:rPr lang="en-US" dirty="0" smtClean="0"/>
              <a:t>rebalancing.”</a:t>
            </a:r>
          </a:p>
          <a:p>
            <a:pPr marL="0" indent="0">
              <a:buNone/>
            </a:pPr>
            <a:r>
              <a:rPr lang="en-US" dirty="0" smtClean="0"/>
              <a:t>“What </a:t>
            </a:r>
            <a:r>
              <a:rPr lang="en-US" dirty="0"/>
              <a:t>is happening in Britain is a rebalancing of our </a:t>
            </a:r>
            <a:r>
              <a:rPr lang="en-US" dirty="0" smtClean="0"/>
              <a:t>economy. We </a:t>
            </a:r>
            <a:r>
              <a:rPr lang="en-US" dirty="0"/>
              <a:t>need more private sector growth, we need a smaller public sector, we need to make more, sell more overseas and manufacture </a:t>
            </a:r>
            <a:r>
              <a:rPr lang="en-US" dirty="0" smtClean="0"/>
              <a:t>more. It's </a:t>
            </a:r>
            <a:r>
              <a:rPr lang="en-US" dirty="0"/>
              <a:t>a slow and difficult healing process, but it is taking place</a:t>
            </a:r>
            <a:r>
              <a:rPr lang="en-US" dirty="0" smtClean="0"/>
              <a:t>.”</a:t>
            </a:r>
          </a:p>
          <a:p>
            <a:pPr marL="0" indent="0">
              <a:buNone/>
            </a:pPr>
            <a:r>
              <a:rPr lang="en-US" dirty="0" smtClean="0"/>
              <a:t> – David Cameron, 7 Mar 2011 and 9 Oct 2012</a:t>
            </a:r>
            <a:endParaRPr lang="en-US" dirty="0"/>
          </a:p>
        </p:txBody>
      </p:sp>
    </p:spTree>
    <p:extLst>
      <p:ext uri="{BB962C8B-B14F-4D97-AF65-F5344CB8AC3E}">
        <p14:creationId xmlns:p14="http://schemas.microsoft.com/office/powerpoint/2010/main" val="125807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1"/>
            <a:ext cx="8229600" cy="920696"/>
          </a:xfrm>
        </p:spPr>
        <p:txBody>
          <a:bodyPr/>
          <a:lstStyle/>
          <a:p>
            <a:r>
              <a:rPr lang="en-US" dirty="0" smtClean="0"/>
              <a:t>Rebalancing: the Coalition view</a:t>
            </a:r>
            <a:endParaRPr lang="en-US" dirty="0"/>
          </a:p>
        </p:txBody>
      </p:sp>
      <p:sp>
        <p:nvSpPr>
          <p:cNvPr id="3" name="Content Placeholder 2"/>
          <p:cNvSpPr>
            <a:spLocks noGrp="1"/>
          </p:cNvSpPr>
          <p:nvPr>
            <p:ph idx="1"/>
          </p:nvPr>
        </p:nvSpPr>
        <p:spPr>
          <a:xfrm>
            <a:off x="457200" y="1092611"/>
            <a:ext cx="8229600" cy="5509745"/>
          </a:xfrm>
        </p:spPr>
        <p:txBody>
          <a:bodyPr>
            <a:normAutofit fontScale="92500" lnSpcReduction="20000"/>
          </a:bodyPr>
          <a:lstStyle/>
          <a:p>
            <a:pPr marL="0" indent="0">
              <a:buNone/>
            </a:pPr>
            <a:r>
              <a:rPr lang="en-US" dirty="0" smtClean="0"/>
              <a:t>“What </a:t>
            </a:r>
            <a:r>
              <a:rPr lang="en-US" dirty="0"/>
              <a:t>we need to do in this country is a massive rebalancing of our economy. We have been too reliant on government spending, on housing and finance... We have got to be more reliant on manufacturing and </a:t>
            </a:r>
            <a:r>
              <a:rPr lang="en-US" dirty="0" smtClean="0"/>
              <a:t>investment…Local </a:t>
            </a:r>
            <a:r>
              <a:rPr lang="en-US" dirty="0"/>
              <a:t>Enterprise Partnerships would play an </a:t>
            </a:r>
            <a:r>
              <a:rPr lang="en-US" dirty="0" smtClean="0"/>
              <a:t>absolutely </a:t>
            </a:r>
            <a:r>
              <a:rPr lang="en-US" dirty="0"/>
              <a:t>key role in bringing that </a:t>
            </a:r>
            <a:r>
              <a:rPr lang="en-US" dirty="0" smtClean="0"/>
              <a:t>rebalancing.”</a:t>
            </a:r>
          </a:p>
          <a:p>
            <a:pPr marL="0" indent="0">
              <a:buNone/>
            </a:pPr>
            <a:r>
              <a:rPr lang="en-US" dirty="0" smtClean="0"/>
              <a:t>“What </a:t>
            </a:r>
            <a:r>
              <a:rPr lang="en-US" dirty="0"/>
              <a:t>is happening in Britain is a rebalancing of our </a:t>
            </a:r>
            <a:r>
              <a:rPr lang="en-US" dirty="0" smtClean="0"/>
              <a:t>economy. We </a:t>
            </a:r>
            <a:r>
              <a:rPr lang="en-US" dirty="0"/>
              <a:t>need more private sector growth, we need a smaller public sector, we need to make more, sell more overseas and manufacture </a:t>
            </a:r>
            <a:r>
              <a:rPr lang="en-US" dirty="0" smtClean="0"/>
              <a:t>more. It's </a:t>
            </a:r>
            <a:r>
              <a:rPr lang="en-US" dirty="0"/>
              <a:t>a slow and difficult healing process, but it is taking place</a:t>
            </a:r>
            <a:r>
              <a:rPr lang="en-US" dirty="0" smtClean="0"/>
              <a:t>.”</a:t>
            </a:r>
          </a:p>
          <a:p>
            <a:pPr marL="0" indent="0">
              <a:buNone/>
            </a:pPr>
            <a:r>
              <a:rPr lang="en-US" dirty="0" smtClean="0"/>
              <a:t> – David Cameron, 7 Mar 2011 and 9 Oct 2012</a:t>
            </a:r>
            <a:endParaRPr lang="en-US" dirty="0"/>
          </a:p>
        </p:txBody>
      </p:sp>
    </p:spTree>
    <p:extLst>
      <p:ext uri="{BB962C8B-B14F-4D97-AF65-F5344CB8AC3E}">
        <p14:creationId xmlns:p14="http://schemas.microsoft.com/office/powerpoint/2010/main" val="2488227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9652"/>
            <a:ext cx="8229600" cy="5556511"/>
          </a:xfrm>
        </p:spPr>
        <p:txBody>
          <a:bodyPr>
            <a:normAutofit lnSpcReduction="10000"/>
          </a:bodyPr>
          <a:lstStyle/>
          <a:p>
            <a:pPr marL="0" indent="0">
              <a:buNone/>
            </a:pPr>
            <a:r>
              <a:rPr lang="en-US" dirty="0" smtClean="0"/>
              <a:t>We </a:t>
            </a:r>
            <a:r>
              <a:rPr lang="en-US" dirty="0"/>
              <a:t>need growth that lasts – rebalancing our economy, making the most of all our businesses and our industries, and turning a page on the overreliance on wheeling and dealing in the City of </a:t>
            </a:r>
            <a:r>
              <a:rPr lang="en-US" dirty="0" smtClean="0"/>
              <a:t>London.</a:t>
            </a:r>
          </a:p>
          <a:p>
            <a:pPr marL="0" indent="0">
              <a:buNone/>
            </a:pPr>
            <a:r>
              <a:rPr lang="en-US" dirty="0" smtClean="0"/>
              <a:t>I </a:t>
            </a:r>
            <a:r>
              <a:rPr lang="en-US" dirty="0"/>
              <a:t>hope we can lift our sights beyond the immediate challenges, beyond the fiscal crisis, to the bigger question: how do we rebuild our economy, our country, to make our cities the powerhouses we all need you to be</a:t>
            </a:r>
            <a:r>
              <a:rPr lang="en-US" dirty="0" smtClean="0"/>
              <a:t>?</a:t>
            </a:r>
          </a:p>
          <a:p>
            <a:pPr marL="0" indent="0">
              <a:buNone/>
            </a:pPr>
            <a:r>
              <a:rPr lang="en-US" dirty="0" smtClean="0"/>
              <a:t>Nick Clegg, Sheffield, 14 January 2011</a:t>
            </a:r>
          </a:p>
          <a:p>
            <a:pPr marL="0" indent="0">
              <a:buNone/>
            </a:pPr>
            <a:endParaRPr lang="en-US" dirty="0"/>
          </a:p>
        </p:txBody>
      </p:sp>
    </p:spTree>
    <p:extLst>
      <p:ext uri="{BB962C8B-B14F-4D97-AF65-F5344CB8AC3E}">
        <p14:creationId xmlns:p14="http://schemas.microsoft.com/office/powerpoint/2010/main" val="244239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policy measures</a:t>
            </a:r>
            <a:endParaRPr lang="en-US" dirty="0"/>
          </a:p>
        </p:txBody>
      </p:sp>
      <p:sp>
        <p:nvSpPr>
          <p:cNvPr id="3" name="Content Placeholder 2"/>
          <p:cNvSpPr>
            <a:spLocks noGrp="1"/>
          </p:cNvSpPr>
          <p:nvPr>
            <p:ph idx="1"/>
          </p:nvPr>
        </p:nvSpPr>
        <p:spPr>
          <a:xfrm>
            <a:off x="457200" y="1143000"/>
            <a:ext cx="8229600" cy="5328617"/>
          </a:xfrm>
        </p:spPr>
        <p:txBody>
          <a:bodyPr>
            <a:normAutofit fontScale="92500" lnSpcReduction="20000"/>
          </a:bodyPr>
          <a:lstStyle/>
          <a:p>
            <a:r>
              <a:rPr lang="en-US" dirty="0" smtClean="0"/>
              <a:t>A £</a:t>
            </a:r>
            <a:r>
              <a:rPr lang="en-US" dirty="0"/>
              <a:t>1bn regional growth </a:t>
            </a:r>
            <a:r>
              <a:rPr lang="en-US" dirty="0" smtClean="0"/>
              <a:t>fund</a:t>
            </a:r>
            <a:r>
              <a:rPr lang="en-US" dirty="0"/>
              <a:t> </a:t>
            </a:r>
            <a:r>
              <a:rPr lang="en-US" dirty="0" smtClean="0"/>
              <a:t>specifically </a:t>
            </a:r>
            <a:r>
              <a:rPr lang="en-US" dirty="0"/>
              <a:t>targeted </a:t>
            </a:r>
            <a:r>
              <a:rPr lang="en-US" dirty="0" smtClean="0"/>
              <a:t>at areas described </a:t>
            </a:r>
            <a:r>
              <a:rPr lang="en-US" dirty="0"/>
              <a:t>as </a:t>
            </a:r>
            <a:r>
              <a:rPr lang="en-US" dirty="0" smtClean="0"/>
              <a:t>“overly </a:t>
            </a:r>
            <a:r>
              <a:rPr lang="en-US" dirty="0"/>
              <a:t>reliant on the public </a:t>
            </a:r>
            <a:r>
              <a:rPr lang="en-US" dirty="0" smtClean="0"/>
              <a:t>sector”.</a:t>
            </a:r>
            <a:endParaRPr lang="en-US" dirty="0"/>
          </a:p>
          <a:p>
            <a:r>
              <a:rPr lang="en-US" dirty="0"/>
              <a:t>P</a:t>
            </a:r>
            <a:r>
              <a:rPr lang="en-US" dirty="0" smtClean="0"/>
              <a:t>lans </a:t>
            </a:r>
            <a:r>
              <a:rPr lang="en-US" dirty="0"/>
              <a:t>to encourage increased bank </a:t>
            </a:r>
            <a:r>
              <a:rPr lang="en-US" dirty="0" smtClean="0"/>
              <a:t>lending.</a:t>
            </a:r>
            <a:endParaRPr lang="en-US" dirty="0"/>
          </a:p>
          <a:p>
            <a:r>
              <a:rPr lang="en-US" dirty="0"/>
              <a:t>R</a:t>
            </a:r>
            <a:r>
              <a:rPr lang="en-US" dirty="0" smtClean="0"/>
              <a:t>eplacing </a:t>
            </a:r>
            <a:r>
              <a:rPr lang="en-US" dirty="0"/>
              <a:t>regional development agencies with local enterprise </a:t>
            </a:r>
            <a:r>
              <a:rPr lang="en-US" dirty="0" smtClean="0"/>
              <a:t>partnerships</a:t>
            </a:r>
            <a:r>
              <a:rPr lang="en-US" dirty="0"/>
              <a:t> </a:t>
            </a:r>
            <a:r>
              <a:rPr lang="en-US" dirty="0" smtClean="0"/>
              <a:t>aimed at </a:t>
            </a:r>
            <a:r>
              <a:rPr lang="en-US" dirty="0"/>
              <a:t>growth "from the bottom up" to create </a:t>
            </a:r>
            <a:r>
              <a:rPr lang="en-US" dirty="0" smtClean="0"/>
              <a:t>jobs.</a:t>
            </a:r>
            <a:endParaRPr lang="en-US" dirty="0"/>
          </a:p>
          <a:p>
            <a:r>
              <a:rPr lang="en-US" dirty="0"/>
              <a:t>N</a:t>
            </a:r>
            <a:r>
              <a:rPr lang="en-US" dirty="0" smtClean="0"/>
              <a:t>ational </a:t>
            </a:r>
            <a:r>
              <a:rPr lang="en-US" dirty="0"/>
              <a:t>insurance tax breaks for companies that start up in areas </a:t>
            </a:r>
            <a:r>
              <a:rPr lang="en-US" dirty="0" smtClean="0"/>
              <a:t>“overly </a:t>
            </a:r>
            <a:r>
              <a:rPr lang="en-US" dirty="0"/>
              <a:t>reliant on the public </a:t>
            </a:r>
            <a:r>
              <a:rPr lang="en-US" dirty="0" smtClean="0"/>
              <a:t>sector”.</a:t>
            </a:r>
            <a:endParaRPr lang="en-US" dirty="0"/>
          </a:p>
          <a:p>
            <a:r>
              <a:rPr lang="en-US" dirty="0" smtClean="0"/>
              <a:t>Localism Act powers to give town </a:t>
            </a:r>
            <a:r>
              <a:rPr lang="en-US" dirty="0"/>
              <a:t>halls more freedom over the way they spend money.</a:t>
            </a:r>
          </a:p>
        </p:txBody>
      </p:sp>
    </p:spTree>
    <p:extLst>
      <p:ext uri="{BB962C8B-B14F-4D97-AF65-F5344CB8AC3E}">
        <p14:creationId xmlns:p14="http://schemas.microsoft.com/office/powerpoint/2010/main" val="317649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99"/>
            <a:ext cx="8229600" cy="1143000"/>
          </a:xfrm>
        </p:spPr>
        <p:txBody>
          <a:bodyPr/>
          <a:lstStyle/>
          <a:p>
            <a:r>
              <a:rPr lang="en-US" dirty="0" smtClean="0"/>
              <a:t>Is there a North/South divide?</a:t>
            </a:r>
            <a:endParaRPr lang="en-US" dirty="0"/>
          </a:p>
        </p:txBody>
      </p:sp>
      <p:sp>
        <p:nvSpPr>
          <p:cNvPr id="3" name="Content Placeholder 2"/>
          <p:cNvSpPr>
            <a:spLocks noGrp="1"/>
          </p:cNvSpPr>
          <p:nvPr>
            <p:ph idx="1"/>
          </p:nvPr>
        </p:nvSpPr>
        <p:spPr>
          <a:xfrm>
            <a:off x="457200" y="1308884"/>
            <a:ext cx="8229600" cy="4966624"/>
          </a:xfrm>
        </p:spPr>
        <p:txBody>
          <a:bodyPr>
            <a:normAutofit fontScale="77500" lnSpcReduction="20000"/>
          </a:bodyPr>
          <a:lstStyle/>
          <a:p>
            <a:pPr marL="0" indent="0">
              <a:buNone/>
            </a:pPr>
            <a:r>
              <a:rPr lang="en-US" dirty="0">
                <a:solidFill>
                  <a:srgbClr val="953735"/>
                </a:solidFill>
              </a:rPr>
              <a:t>The Coalition states that the North/South divide is an oversimplification</a:t>
            </a:r>
            <a:r>
              <a:rPr lang="en-US" dirty="0"/>
              <a:t>. It is true that </a:t>
            </a:r>
            <a:r>
              <a:rPr lang="en-US" dirty="0">
                <a:solidFill>
                  <a:srgbClr val="953735"/>
                </a:solidFill>
              </a:rPr>
              <a:t>there are inequalities within as well as between regions</a:t>
            </a:r>
            <a:r>
              <a:rPr lang="en-US" dirty="0"/>
              <a:t>. Not all affluent places are in the South, nor all poor places in the North. But the evidence in this report shows that </a:t>
            </a:r>
            <a:r>
              <a:rPr lang="en-US" dirty="0">
                <a:solidFill>
                  <a:srgbClr val="953735"/>
                </a:solidFill>
              </a:rPr>
              <a:t>there remains a deep, long-term, continuing divergence between the North </a:t>
            </a:r>
            <a:r>
              <a:rPr lang="en-US" dirty="0"/>
              <a:t>(the three Northern English regions – the North East, the North West, and Yorkshire &amp; Humber) </a:t>
            </a:r>
            <a:r>
              <a:rPr lang="en-US" dirty="0">
                <a:solidFill>
                  <a:srgbClr val="953735"/>
                </a:solidFill>
              </a:rPr>
              <a:t>and the Greater South East </a:t>
            </a:r>
            <a:r>
              <a:rPr lang="en-US" dirty="0"/>
              <a:t>(the East of England, London, and the South East). </a:t>
            </a:r>
            <a:endParaRPr lang="en-US" dirty="0" smtClean="0"/>
          </a:p>
          <a:p>
            <a:pPr marL="0" indent="0">
              <a:buNone/>
            </a:pPr>
            <a:r>
              <a:rPr lang="en-US" dirty="0" smtClean="0"/>
              <a:t>…while </a:t>
            </a:r>
            <a:r>
              <a:rPr lang="en-US" dirty="0"/>
              <a:t>previous regional polices for the North had mixed results in terms of narrowing the regional divide, </a:t>
            </a:r>
            <a:r>
              <a:rPr lang="en-US" dirty="0">
                <a:solidFill>
                  <a:schemeClr val="accent2">
                    <a:lumMod val="75000"/>
                  </a:schemeClr>
                </a:solidFill>
              </a:rPr>
              <a:t>the evidence </a:t>
            </a:r>
            <a:r>
              <a:rPr lang="en-US" dirty="0"/>
              <a:t>taken from the Inquiry </a:t>
            </a:r>
            <a:r>
              <a:rPr lang="en-US" dirty="0">
                <a:solidFill>
                  <a:srgbClr val="953735"/>
                </a:solidFill>
              </a:rPr>
              <a:t>suggests that government doing less will likely make the position worse</a:t>
            </a:r>
            <a:r>
              <a:rPr lang="en-US" dirty="0"/>
              <a:t>. </a:t>
            </a:r>
          </a:p>
          <a:p>
            <a:pPr marL="0" indent="0">
              <a:buNone/>
            </a:pPr>
            <a:r>
              <a:rPr lang="en-US" dirty="0" smtClean="0"/>
              <a:t>- Michael Ward, Smith Institute 2011</a:t>
            </a:r>
            <a:endParaRPr lang="en-US" dirty="0"/>
          </a:p>
        </p:txBody>
      </p:sp>
    </p:spTree>
    <p:extLst>
      <p:ext uri="{BB962C8B-B14F-4D97-AF65-F5344CB8AC3E}">
        <p14:creationId xmlns:p14="http://schemas.microsoft.com/office/powerpoint/2010/main" val="242627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82"/>
            <a:ext cx="8229600" cy="1143000"/>
          </a:xfrm>
        </p:spPr>
        <p:txBody>
          <a:bodyPr/>
          <a:lstStyle/>
          <a:p>
            <a:r>
              <a:rPr lang="en-US" dirty="0" smtClean="0"/>
              <a:t>Uneven geographies of resilience</a:t>
            </a:r>
            <a:endParaRPr lang="en-US" dirty="0"/>
          </a:p>
        </p:txBody>
      </p:sp>
      <p:sp>
        <p:nvSpPr>
          <p:cNvPr id="3" name="Content Placeholder 2"/>
          <p:cNvSpPr>
            <a:spLocks noGrp="1"/>
          </p:cNvSpPr>
          <p:nvPr>
            <p:ph idx="1"/>
          </p:nvPr>
        </p:nvSpPr>
        <p:spPr>
          <a:xfrm>
            <a:off x="457200" y="1072444"/>
            <a:ext cx="8229600" cy="5053719"/>
          </a:xfrm>
        </p:spPr>
        <p:txBody>
          <a:bodyPr>
            <a:normAutofit/>
          </a:bodyPr>
          <a:lstStyle/>
          <a:p>
            <a:r>
              <a:rPr lang="en-US" dirty="0"/>
              <a:t>O</a:t>
            </a:r>
            <a:r>
              <a:rPr lang="en-US" dirty="0" smtClean="0"/>
              <a:t>nly </a:t>
            </a:r>
            <a:r>
              <a:rPr lang="en-US" dirty="0"/>
              <a:t>2 of the top 50 most resilient local authorities are north of the Severn-Humber divide (Harrogate and Craven</a:t>
            </a:r>
            <a:r>
              <a:rPr lang="en-US" dirty="0" smtClean="0"/>
              <a:t>)</a:t>
            </a:r>
            <a:endParaRPr lang="en-GB" dirty="0"/>
          </a:p>
          <a:p>
            <a:r>
              <a:rPr lang="en-GB" dirty="0" smtClean="0"/>
              <a:t>O</a:t>
            </a:r>
            <a:r>
              <a:rPr lang="en-US" dirty="0" err="1" smtClean="0"/>
              <a:t>nly</a:t>
            </a:r>
            <a:r>
              <a:rPr lang="en-US" dirty="0" smtClean="0"/>
              <a:t> </a:t>
            </a:r>
            <a:r>
              <a:rPr lang="en-US" dirty="0"/>
              <a:t>7 of the bottom 50 resilient authorities are south of the Severn-Humber divide. </a:t>
            </a:r>
            <a:endParaRPr lang="en-US" dirty="0" smtClean="0"/>
          </a:p>
          <a:p>
            <a:r>
              <a:rPr lang="en-US" dirty="0"/>
              <a:t>The near monopoly of the most highly educated workforce by </a:t>
            </a:r>
            <a:r>
              <a:rPr lang="en-US" dirty="0" smtClean="0"/>
              <a:t>London is </a:t>
            </a:r>
            <a:r>
              <a:rPr lang="en-US" dirty="0"/>
              <a:t>as true for the most deprived boroughs as the least </a:t>
            </a:r>
            <a:r>
              <a:rPr lang="en-US" dirty="0" smtClean="0"/>
              <a:t>deprived.</a:t>
            </a:r>
            <a:endParaRPr lang="en-GB" dirty="0"/>
          </a:p>
          <a:p>
            <a:endParaRPr lang="en-GB" dirty="0"/>
          </a:p>
          <a:p>
            <a:endParaRPr lang="en-US" dirty="0"/>
          </a:p>
        </p:txBody>
      </p:sp>
    </p:spTree>
    <p:extLst>
      <p:ext uri="{BB962C8B-B14F-4D97-AF65-F5344CB8AC3E}">
        <p14:creationId xmlns:p14="http://schemas.microsoft.com/office/powerpoint/2010/main" val="333607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7088"/>
            <a:ext cx="8229600" cy="5634097"/>
          </a:xfrm>
        </p:spPr>
        <p:txBody>
          <a:bodyPr/>
          <a:lstStyle/>
          <a:p>
            <a:r>
              <a:rPr lang="en-US" dirty="0" smtClean="0"/>
              <a:t>London has 14 </a:t>
            </a:r>
            <a:r>
              <a:rPr lang="en-US" dirty="0"/>
              <a:t>of the top 30 ranked local authorities for NVQ4+ (degree equivalent qualifications) including all of the top seven authorities in the country. </a:t>
            </a:r>
            <a:endParaRPr lang="en-US" dirty="0" smtClean="0"/>
          </a:p>
          <a:p>
            <a:r>
              <a:rPr lang="en-US" dirty="0" smtClean="0"/>
              <a:t>Hackney</a:t>
            </a:r>
            <a:r>
              <a:rPr lang="en-US" dirty="0"/>
              <a:t>, </a:t>
            </a:r>
            <a:r>
              <a:rPr lang="en-US" dirty="0" err="1"/>
              <a:t>Lambeth</a:t>
            </a:r>
            <a:r>
              <a:rPr lang="en-US" dirty="0"/>
              <a:t>, </a:t>
            </a:r>
            <a:r>
              <a:rPr lang="en-US" dirty="0" err="1"/>
              <a:t>Southwark</a:t>
            </a:r>
            <a:r>
              <a:rPr lang="en-US" dirty="0"/>
              <a:t>, </a:t>
            </a:r>
            <a:r>
              <a:rPr lang="en-US" dirty="0" err="1"/>
              <a:t>Haringey</a:t>
            </a:r>
            <a:r>
              <a:rPr lang="en-US" dirty="0"/>
              <a:t> &amp; Islington contain some of the highest concentrations of graduates in the country as well as some of the most deprived wards</a:t>
            </a:r>
            <a:r>
              <a:rPr lang="en-GB" dirty="0"/>
              <a:t>. </a:t>
            </a:r>
            <a:r>
              <a:rPr lang="en-US" dirty="0"/>
              <a:t>This is not replicated in any other large English metropolitan region.</a:t>
            </a:r>
            <a:endParaRPr lang="en-GB" dirty="0"/>
          </a:p>
          <a:p>
            <a:endParaRPr lang="en-US" dirty="0"/>
          </a:p>
        </p:txBody>
      </p:sp>
    </p:spTree>
    <p:extLst>
      <p:ext uri="{BB962C8B-B14F-4D97-AF65-F5344CB8AC3E}">
        <p14:creationId xmlns:p14="http://schemas.microsoft.com/office/powerpoint/2010/main" val="2643304"/>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1379</TotalTime>
  <Words>1569</Words>
  <Application>Microsoft Office PowerPoint</Application>
  <PresentationFormat>On-screen Show (4:3)</PresentationFormat>
  <Paragraphs>87</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 Black </vt:lpstr>
      <vt:lpstr>Rebalancing for what?  Rebalancing for whom? The uneven geographies of urban policy in post-crash Britain</vt:lpstr>
      <vt:lpstr>Rebalancing: the Coalition view</vt:lpstr>
      <vt:lpstr>Rebalancing: the Coalition view</vt:lpstr>
      <vt:lpstr>Rebalancing: the Coalition view</vt:lpstr>
      <vt:lpstr>PowerPoint Presentation</vt:lpstr>
      <vt:lpstr>The policy measures</vt:lpstr>
      <vt:lpstr>Is there a North/South divide?</vt:lpstr>
      <vt:lpstr>Uneven geographies of resilience</vt:lpstr>
      <vt:lpstr>PowerPoint Presentation</vt:lpstr>
      <vt:lpstr>Urban diabetes?</vt:lpstr>
      <vt:lpstr>Liverpool = top-ranked English city, deprivation (2010)</vt:lpstr>
      <vt:lpstr>Unemployment twice national average</vt:lpstr>
      <vt:lpstr>Is the public sector bleeding to death?</vt:lpstr>
      <vt:lpstr>PowerPoint Presentation</vt:lpstr>
      <vt:lpstr>PowerPoint Presentation</vt:lpstr>
      <vt:lpstr>Or a persistent story of managed decline?</vt:lpstr>
      <vt:lpstr>A picture of increasing wealth and regional inequality</vt:lpstr>
      <vt:lpstr>The Components of Wealth</vt:lpstr>
      <vt:lpstr>PowerPoint Presentation</vt:lpstr>
      <vt:lpstr>Breadline Britain</vt:lpstr>
      <vt:lpstr>PowerPoint Presentation</vt:lpstr>
      <vt:lpstr>PowerPoint Presentation</vt:lpstr>
      <vt:lpstr>The Goldilocks Syndrome</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Rebalancing for what?  Rebalancing for whom? The uneven geographies of urban policy in post-crash Britain</dc:title>
  <dc:creator>Office User</dc:creator>
  <cp:lastModifiedBy>Madill</cp:lastModifiedBy>
  <cp:revision>24</cp:revision>
  <dcterms:created xsi:type="dcterms:W3CDTF">2013-01-19T15:49:39Z</dcterms:created>
  <dcterms:modified xsi:type="dcterms:W3CDTF">2013-01-25T12:44:26Z</dcterms:modified>
</cp:coreProperties>
</file>